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486" r:id="rId2"/>
    <p:sldId id="487" r:id="rId3"/>
    <p:sldId id="488" r:id="rId4"/>
    <p:sldId id="489" r:id="rId5"/>
    <p:sldId id="490" r:id="rId6"/>
    <p:sldId id="491" r:id="rId7"/>
    <p:sldId id="492" r:id="rId8"/>
    <p:sldId id="493" r:id="rId9"/>
    <p:sldId id="494" r:id="rId10"/>
    <p:sldId id="495" r:id="rId11"/>
    <p:sldId id="496" r:id="rId12"/>
    <p:sldId id="497" r:id="rId13"/>
    <p:sldId id="498" r:id="rId14"/>
    <p:sldId id="499" r:id="rId15"/>
    <p:sldId id="500" r:id="rId16"/>
    <p:sldId id="501" r:id="rId17"/>
    <p:sldId id="502" r:id="rId18"/>
    <p:sldId id="503" r:id="rId19"/>
    <p:sldId id="504" r:id="rId20"/>
    <p:sldId id="505" r:id="rId21"/>
    <p:sldId id="506" r:id="rId22"/>
    <p:sldId id="507" r:id="rId23"/>
    <p:sldId id="508" r:id="rId24"/>
    <p:sldId id="509" r:id="rId25"/>
    <p:sldId id="511" r:id="rId26"/>
    <p:sldId id="512" r:id="rId27"/>
    <p:sldId id="513" r:id="rId28"/>
    <p:sldId id="514" r:id="rId29"/>
    <p:sldId id="515" r:id="rId30"/>
    <p:sldId id="517" r:id="rId31"/>
    <p:sldId id="518" r:id="rId32"/>
    <p:sldId id="519" r:id="rId33"/>
    <p:sldId id="520" r:id="rId34"/>
    <p:sldId id="521" r:id="rId35"/>
    <p:sldId id="522" r:id="rId36"/>
    <p:sldId id="523" r:id="rId37"/>
    <p:sldId id="524" r:id="rId38"/>
    <p:sldId id="525" r:id="rId39"/>
    <p:sldId id="526" r:id="rId40"/>
    <p:sldId id="527" r:id="rId41"/>
    <p:sldId id="528" r:id="rId42"/>
    <p:sldId id="529" r:id="rId43"/>
    <p:sldId id="560" r:id="rId44"/>
    <p:sldId id="543" r:id="rId45"/>
    <p:sldId id="544" r:id="rId46"/>
    <p:sldId id="545" r:id="rId47"/>
    <p:sldId id="542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4" autoAdjust="0"/>
    <p:restoredTop sz="93028"/>
  </p:normalViewPr>
  <p:slideViewPr>
    <p:cSldViewPr snapToGrid="0" snapToObjects="1" showGuides="1">
      <p:cViewPr varScale="1">
        <p:scale>
          <a:sx n="83" d="100"/>
          <a:sy n="83" d="100"/>
        </p:scale>
        <p:origin x="-1768" y="-96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6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44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E76F0-DCC4-9C40-8A56-ABCA06BDE5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82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4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4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15/04/18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www.arduino.c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772141"/>
            <a:ext cx="9144000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</a:t>
            </a:r>
            <a:r>
              <a:rPr lang="en-GB" sz="3323" b="1" dirty="0" smtClean="0">
                <a:solidFill>
                  <a:srgbClr val="FF3300"/>
                </a:solidFill>
              </a:rPr>
              <a:t>Engineering</a:t>
            </a:r>
            <a:br>
              <a:rPr lang="en-GB" sz="3323" b="1" dirty="0" smtClean="0">
                <a:solidFill>
                  <a:srgbClr val="FF3300"/>
                </a:solidFill>
              </a:rPr>
            </a:br>
            <a:r>
              <a:rPr lang="en-GB" sz="3323" b="1" dirty="0" smtClean="0">
                <a:solidFill>
                  <a:srgbClr val="FF3300"/>
                </a:solidFill>
              </a:rPr>
              <a:t>Dr Ian Howard</a:t>
            </a:r>
            <a:r>
              <a:rPr lang="en-GB" sz="3323" b="1" dirty="0">
                <a:solidFill>
                  <a:srgbClr val="FF3300"/>
                </a:solidFill>
              </a:rPr>
              <a:t/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8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Real inverted pendulum practical</a:t>
            </a:r>
          </a:p>
        </p:txBody>
      </p:sp>
    </p:spTree>
    <p:extLst>
      <p:ext uri="{BB962C8B-B14F-4D97-AF65-F5344CB8AC3E}">
        <p14:creationId xmlns:p14="http://schemas.microsoft.com/office/powerpoint/2010/main" val="192904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754" y="1346691"/>
            <a:ext cx="8229600" cy="4985497"/>
          </a:xfrm>
        </p:spPr>
        <p:txBody>
          <a:bodyPr>
            <a:normAutofit lnSpcReduction="10000"/>
          </a:bodyPr>
          <a:lstStyle/>
          <a:p>
            <a:r>
              <a:rPr lang="en-US" sz="2215" dirty="0" err="1"/>
              <a:t>Arduino’s</a:t>
            </a:r>
            <a:r>
              <a:rPr lang="en-US" sz="2215" dirty="0"/>
              <a:t> programming language is a version of C</a:t>
            </a:r>
          </a:p>
          <a:p>
            <a:r>
              <a:rPr lang="en-US" sz="2215" dirty="0"/>
              <a:t>Most C commands work in the sketch editor</a:t>
            </a:r>
          </a:p>
          <a:p>
            <a:endParaRPr lang="en-US" sz="2215" dirty="0"/>
          </a:p>
          <a:p>
            <a:r>
              <a:rPr lang="en-US" sz="2215" dirty="0"/>
              <a:t>Four basic components of Arduino program</a:t>
            </a:r>
          </a:p>
          <a:p>
            <a:endParaRPr lang="en-US" sz="2215" dirty="0"/>
          </a:p>
          <a:p>
            <a:pPr lvl="1"/>
            <a:r>
              <a:rPr lang="en-US" sz="2215" dirty="0">
                <a:solidFill>
                  <a:srgbClr val="FF0000"/>
                </a:solidFill>
              </a:rPr>
              <a:t>Initialization</a:t>
            </a:r>
          </a:p>
          <a:p>
            <a:pPr lvl="1"/>
            <a:r>
              <a:rPr lang="en-US" sz="2215" dirty="0">
                <a:solidFill>
                  <a:srgbClr val="FF0000"/>
                </a:solidFill>
              </a:rPr>
              <a:t>Setup </a:t>
            </a:r>
          </a:p>
          <a:p>
            <a:pPr lvl="1"/>
            <a:r>
              <a:rPr lang="en-US" sz="2215" dirty="0">
                <a:solidFill>
                  <a:srgbClr val="FF0000"/>
                </a:solidFill>
              </a:rPr>
              <a:t>Loop</a:t>
            </a:r>
          </a:p>
          <a:p>
            <a:pPr lvl="1"/>
            <a:r>
              <a:rPr lang="en-US" sz="2215" dirty="0">
                <a:solidFill>
                  <a:srgbClr val="FF0000"/>
                </a:solidFill>
              </a:rPr>
              <a:t>User defined functions</a:t>
            </a:r>
          </a:p>
          <a:p>
            <a:pPr lvl="1"/>
            <a:endParaRPr lang="en-US" sz="2215" dirty="0"/>
          </a:p>
          <a:p>
            <a:r>
              <a:rPr lang="en-US" sz="2215" dirty="0"/>
              <a:t>Arduino Mega is designed to allow it to be reset by software running on a connected computer</a:t>
            </a:r>
          </a:p>
          <a:p>
            <a:pPr marL="0" indent="0">
              <a:buNone/>
            </a:pPr>
            <a:r>
              <a:rPr lang="en-US" sz="2215" dirty="0"/>
              <a:t> </a:t>
            </a:r>
          </a:p>
          <a:p>
            <a:pPr lvl="1"/>
            <a:endParaRPr lang="en-US" sz="2215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Programming the Arduino</a:t>
            </a:r>
          </a:p>
        </p:txBody>
      </p:sp>
    </p:spTree>
    <p:extLst>
      <p:ext uri="{BB962C8B-B14F-4D97-AF65-F5344CB8AC3E}">
        <p14:creationId xmlns:p14="http://schemas.microsoft.com/office/powerpoint/2010/main" val="730560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15" dirty="0"/>
              <a:t>Include any extra libraries you are using</a:t>
            </a:r>
          </a:p>
          <a:p>
            <a:r>
              <a:rPr lang="en-US" sz="2215" dirty="0"/>
              <a:t>All variables need to be initialized </a:t>
            </a:r>
          </a:p>
          <a:p>
            <a:r>
              <a:rPr lang="en-US" sz="2215" dirty="0"/>
              <a:t>A=4; will not work  </a:t>
            </a:r>
            <a:r>
              <a:rPr lang="en-US" sz="2215" dirty="0" err="1"/>
              <a:t>int</a:t>
            </a:r>
            <a:r>
              <a:rPr lang="en-US" sz="2215" dirty="0"/>
              <a:t> a= 4; will </a:t>
            </a:r>
          </a:p>
          <a:p>
            <a:r>
              <a:rPr lang="en-US" sz="2215" dirty="0"/>
              <a:t>Define variables you will assign later </a:t>
            </a:r>
          </a:p>
          <a:p>
            <a:pPr lvl="1"/>
            <a:r>
              <a:rPr lang="en-US" sz="2215" dirty="0" err="1"/>
              <a:t>Int</a:t>
            </a:r>
            <a:r>
              <a:rPr lang="en-US" sz="2215" dirty="0"/>
              <a:t> </a:t>
            </a:r>
            <a:r>
              <a:rPr lang="en-US" sz="2215" dirty="0" err="1"/>
              <a:t>a,b,c</a:t>
            </a:r>
            <a:r>
              <a:rPr lang="en-US" sz="2215" dirty="0"/>
              <a:t>;</a:t>
            </a:r>
          </a:p>
          <a:p>
            <a:r>
              <a:rPr lang="en-US" sz="2215" dirty="0"/>
              <a:t>Remember data structures </a:t>
            </a:r>
          </a:p>
          <a:p>
            <a:pPr lvl="1"/>
            <a:r>
              <a:rPr lang="en-US" sz="2215" dirty="0" err="1"/>
              <a:t>Int</a:t>
            </a:r>
            <a:r>
              <a:rPr lang="en-US" sz="2215" dirty="0"/>
              <a:t>, double, float, char, string ….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119" y="-805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Programming the Arduino: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1359254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865" y="1423666"/>
            <a:ext cx="8229600" cy="1488140"/>
          </a:xfrm>
        </p:spPr>
        <p:txBody>
          <a:bodyPr>
            <a:normAutofit fontScale="92500" lnSpcReduction="10000"/>
          </a:bodyPr>
          <a:lstStyle/>
          <a:p>
            <a:r>
              <a:rPr lang="en-US" sz="2215" dirty="0"/>
              <a:t>Initialization for the Arduino board </a:t>
            </a:r>
          </a:p>
          <a:p>
            <a:r>
              <a:rPr lang="en-US" sz="2215" dirty="0"/>
              <a:t>Usually begin serial communication </a:t>
            </a:r>
          </a:p>
          <a:p>
            <a:r>
              <a:rPr lang="en-US" sz="2215" dirty="0"/>
              <a:t>Usually assign digital pins to input or output</a:t>
            </a:r>
          </a:p>
          <a:p>
            <a:r>
              <a:rPr lang="en-US" sz="2215" dirty="0"/>
              <a:t>For example: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7119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Programming the Arduino: setup</a:t>
            </a:r>
          </a:p>
        </p:txBody>
      </p:sp>
      <p:pic>
        <p:nvPicPr>
          <p:cNvPr id="6" name="Content Placeholder 3" descr="arduino setu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114" y="3121441"/>
            <a:ext cx="3756024" cy="24618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473" y="3213850"/>
            <a:ext cx="4724400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</a:rPr>
              <a:t>Void means setup will not output anything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5122" y="3868963"/>
            <a:ext cx="419100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46" dirty="0" err="1">
                <a:solidFill>
                  <a:srgbClr val="FF0000"/>
                </a:solidFill>
              </a:rPr>
              <a:t>pinMode</a:t>
            </a:r>
            <a:r>
              <a:rPr lang="en-US" sz="1846" dirty="0">
                <a:solidFill>
                  <a:srgbClr val="FF0000"/>
                </a:solidFill>
              </a:rPr>
              <a:t> defines the state of digital pins to  OUPUT or INPUT.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65122" y="4954383"/>
            <a:ext cx="4343400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46" dirty="0" err="1">
                <a:solidFill>
                  <a:srgbClr val="FF0000"/>
                </a:solidFill>
              </a:rPr>
              <a:t>Serial.begin</a:t>
            </a:r>
            <a:r>
              <a:rPr lang="en-US" sz="1846" dirty="0">
                <a:solidFill>
                  <a:srgbClr val="FF0000"/>
                </a:solidFill>
              </a:rPr>
              <a:t>(9600) opens serial communication at 9600 baud</a:t>
            </a:r>
          </a:p>
        </p:txBody>
      </p:sp>
    </p:spTree>
    <p:extLst>
      <p:ext uri="{BB962C8B-B14F-4D97-AF65-F5344CB8AC3E}">
        <p14:creationId xmlns:p14="http://schemas.microsoft.com/office/powerpoint/2010/main" val="62050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83" y="1285747"/>
            <a:ext cx="8229600" cy="1901896"/>
          </a:xfrm>
        </p:spPr>
        <p:txBody>
          <a:bodyPr>
            <a:normAutofit/>
          </a:bodyPr>
          <a:lstStyle/>
          <a:p>
            <a:r>
              <a:rPr lang="en-US" sz="2215" dirty="0"/>
              <a:t>Loop is the main portion of the Arduino code</a:t>
            </a:r>
          </a:p>
          <a:p>
            <a:r>
              <a:rPr lang="en-US" sz="2215" dirty="0"/>
              <a:t>Loop is what the microcontroller will do forever </a:t>
            </a:r>
          </a:p>
          <a:p>
            <a:r>
              <a:rPr lang="en-US" sz="2215" dirty="0"/>
              <a:t>This is very much like a never ending for loop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Programming the Arduino: loop</a:t>
            </a:r>
          </a:p>
        </p:txBody>
      </p:sp>
      <p:pic>
        <p:nvPicPr>
          <p:cNvPr id="6" name="Content Placeholder 3" descr="arduino lo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8568" y="3194538"/>
            <a:ext cx="783474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54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button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6400" y="1709896"/>
            <a:ext cx="5562600" cy="1944004"/>
          </a:xfrm>
        </p:spPr>
      </p:pic>
      <p:sp>
        <p:nvSpPr>
          <p:cNvPr id="5" name="Up Arrow 4"/>
          <p:cNvSpPr/>
          <p:nvPr/>
        </p:nvSpPr>
        <p:spPr>
          <a:xfrm>
            <a:off x="1828800" y="3679375"/>
            <a:ext cx="533400" cy="49236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>
              <a:solidFill>
                <a:srgbClr val="FF0000"/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4876800" y="3679375"/>
            <a:ext cx="533400" cy="49236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>
              <a:solidFill>
                <a:srgbClr val="FF000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5791200" y="3679375"/>
            <a:ext cx="533400" cy="492369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0" y="4382761"/>
            <a:ext cx="12954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b="1" dirty="0"/>
              <a:t>Compile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4312422"/>
            <a:ext cx="9144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b="1" dirty="0"/>
              <a:t>Upload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91200" y="4312423"/>
            <a:ext cx="1143000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b="1" dirty="0"/>
              <a:t>Serial Monitor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24000" y="4242083"/>
            <a:ext cx="1295400" cy="77372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4" name="Rounded Rectangle 13"/>
          <p:cNvSpPr/>
          <p:nvPr/>
        </p:nvSpPr>
        <p:spPr>
          <a:xfrm>
            <a:off x="4648200" y="4242081"/>
            <a:ext cx="914400" cy="633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5" name="Rounded Rectangle 14"/>
          <p:cNvSpPr/>
          <p:nvPr/>
        </p:nvSpPr>
        <p:spPr>
          <a:xfrm>
            <a:off x="5715000" y="4171743"/>
            <a:ext cx="1143000" cy="914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6" name="TextBox 15"/>
          <p:cNvSpPr txBox="1"/>
          <p:nvPr/>
        </p:nvSpPr>
        <p:spPr>
          <a:xfrm>
            <a:off x="882678" y="5352327"/>
            <a:ext cx="7475186" cy="774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15" dirty="0"/>
              <a:t>Under tools make sure Board is the board you and using and Serial port is checked and is the correct port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Compiling and uploading code</a:t>
            </a:r>
          </a:p>
        </p:txBody>
      </p:sp>
    </p:spTree>
    <p:extLst>
      <p:ext uri="{BB962C8B-B14F-4D97-AF65-F5344CB8AC3E}">
        <p14:creationId xmlns:p14="http://schemas.microsoft.com/office/powerpoint/2010/main" val="15033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772141"/>
            <a:ext cx="9144000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 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8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Simple Arduino example programs</a:t>
            </a:r>
            <a:br>
              <a:rPr lang="en-GB" sz="3323" dirty="0"/>
            </a:br>
            <a:r>
              <a:rPr lang="en-GB" sz="3323" dirty="0"/>
              <a:t>implementing functionality needed </a:t>
            </a:r>
            <a:br>
              <a:rPr lang="en-GB" sz="3323" dirty="0"/>
            </a:br>
            <a:r>
              <a:rPr lang="en-GB" sz="3323" dirty="0"/>
              <a:t>to control the 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1256736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3708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Menu control test program flow chart</a:t>
            </a:r>
          </a:p>
        </p:txBody>
      </p:sp>
      <p:pic>
        <p:nvPicPr>
          <p:cNvPr id="9" name="Picture 8" descr="command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99" y="765533"/>
            <a:ext cx="6011407" cy="5574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7120" y="4928777"/>
            <a:ext cx="3913847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Look at example Arduino program:</a:t>
            </a:r>
          </a:p>
          <a:p>
            <a:pPr algn="l"/>
            <a:r>
              <a:rPr lang="en-US" sz="2215" dirty="0" err="1">
                <a:latin typeface="Arial"/>
                <a:cs typeface="Arial"/>
              </a:rPr>
              <a:t>ProcessControlTest.ino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675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Menu control test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878089"/>
            <a:ext cx="4203560" cy="38777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6257"/>
            <a:ext cx="2536447" cy="185797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12726" y="1257526"/>
            <a:ext cx="443127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functions that are called to generate desired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2726" y="3158775"/>
            <a:ext cx="434440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function to print out menu options on request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12725" y="5075454"/>
            <a:ext cx="3251876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Setup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the serial output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12726" y="6035303"/>
            <a:ext cx="356725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Process commands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2726" y="4726288"/>
            <a:ext cx="383468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setup function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12726" y="5610284"/>
            <a:ext cx="383468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loop function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185055" y="125752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185055" y="204489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185055" y="326599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185055" y="493256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32147" y="616587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49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31" y="622674"/>
            <a:ext cx="4529915" cy="619435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Menu control test program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3345" y="1070002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If there is an incoming command</a:t>
            </a:r>
          </a:p>
        </p:txBody>
      </p:sp>
      <p:sp>
        <p:nvSpPr>
          <p:cNvPr id="9" name="Rectangle 8"/>
          <p:cNvSpPr/>
          <p:nvPr/>
        </p:nvSpPr>
        <p:spPr>
          <a:xfrm>
            <a:off x="4723345" y="1815267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Read command and display it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23345" y="2711540"/>
            <a:ext cx="4273458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Use a switch function to decode the command and call the appropriate command function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95675" y="1330317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95675" y="203855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95675" y="2954380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68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Menu control test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86" y="1317474"/>
            <a:ext cx="4804234" cy="374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2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Inverted pendulum main components </a:t>
            </a:r>
          </a:p>
        </p:txBody>
      </p:sp>
      <p:pic>
        <p:nvPicPr>
          <p:cNvPr id="8" name="Picture 7" descr="HD:Users:ihoward:Documents:private:MyWork:Papers and Presentations:papers in progress:Inverted pendulum:cart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91699" y="1240784"/>
            <a:ext cx="4898690" cy="37122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205795" y="5324686"/>
            <a:ext cx="879310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By moving the cart to the left and the right it is possible to balance the pole and keep it upright</a:t>
            </a:r>
            <a:r>
              <a:rPr lang="en-GB" sz="2215" dirty="0">
                <a:latin typeface="Arial"/>
                <a:cs typeface="Arial"/>
              </a:rPr>
              <a:t> 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38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235" y="2642304"/>
            <a:ext cx="5365705" cy="362860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"/>
            <a:ext cx="82296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Hall effect magnetic sensor circuit</a:t>
            </a:r>
          </a:p>
        </p:txBody>
      </p:sp>
      <p:sp>
        <p:nvSpPr>
          <p:cNvPr id="9" name="Rectangle 8"/>
          <p:cNvSpPr/>
          <p:nvPr/>
        </p:nvSpPr>
        <p:spPr>
          <a:xfrm>
            <a:off x="157109" y="1110330"/>
            <a:ext cx="4725331" cy="2393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215" dirty="0">
                <a:solidFill>
                  <a:srgbClr val="262626"/>
                </a:solidFill>
                <a:latin typeface="Arial"/>
                <a:cs typeface="Arial"/>
              </a:rPr>
              <a:t>Simple switch activated by the application of a magnetic field</a:t>
            </a:r>
          </a:p>
          <a:p>
            <a:pPr marL="316531" indent="-316531">
              <a:buFont typeface="Arial"/>
              <a:buChar char="•"/>
            </a:pPr>
            <a:endParaRPr lang="en-US" sz="2215" dirty="0">
              <a:solidFill>
                <a:srgbClr val="262626"/>
              </a:solidFill>
              <a:latin typeface="Arial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sz="2215" dirty="0">
                <a:solidFill>
                  <a:srgbClr val="262626"/>
                </a:solidFill>
                <a:latin typeface="Arial"/>
                <a:cs typeface="Arial"/>
              </a:rPr>
              <a:t>When south pole of magnet brought up to this sensor, LED is switched on</a:t>
            </a:r>
          </a:p>
          <a:p>
            <a:pPr algn="l"/>
            <a:endParaRPr lang="en-US" sz="1662" dirty="0">
              <a:solidFill>
                <a:srgbClr val="262626"/>
              </a:solidFill>
              <a:latin typeface="Times-Roman"/>
            </a:endParaRPr>
          </a:p>
        </p:txBody>
      </p:sp>
    </p:spTree>
    <p:extLst>
      <p:ext uri="{BB962C8B-B14F-4D97-AF65-F5344CB8AC3E}">
        <p14:creationId xmlns:p14="http://schemas.microsoft.com/office/powerpoint/2010/main" val="882954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Shutdown control using Hall sensor flow chart</a:t>
            </a:r>
          </a:p>
        </p:txBody>
      </p:sp>
      <p:pic>
        <p:nvPicPr>
          <p:cNvPr id="9" name="Picture 8" descr="HallShuto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44" y="1786304"/>
            <a:ext cx="7983415" cy="3317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30154" y="5164546"/>
            <a:ext cx="3913847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Look at example Arduino program:</a:t>
            </a:r>
          </a:p>
          <a:p>
            <a:pPr algn="l"/>
            <a:r>
              <a:rPr lang="en-US" sz="2215" dirty="0" err="1">
                <a:latin typeface="Arial"/>
                <a:cs typeface="Arial"/>
              </a:rPr>
              <a:t>SimpleHallSensorTest.ino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40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Shutdown control using Hall sensor limit switches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94485" y="3551656"/>
            <a:ext cx="3240159" cy="1371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62" dirty="0" err="1">
                <a:latin typeface="Arial"/>
                <a:cs typeface="Arial"/>
              </a:rPr>
              <a:t>SunFounder</a:t>
            </a:r>
            <a:r>
              <a:rPr lang="en-US" sz="1662" dirty="0">
                <a:latin typeface="Arial"/>
                <a:cs typeface="Arial"/>
              </a:rPr>
              <a:t> Analog Hall Switch Sensor Module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0v to GND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+5v power to VCC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Digital output on D0</a:t>
            </a:r>
          </a:p>
        </p:txBody>
      </p:sp>
      <p:pic>
        <p:nvPicPr>
          <p:cNvPr id="12" name="Picture 11" descr="31-MCR6UuGL._SX425_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3" t="45971" r="18263" b="23462"/>
          <a:stretch/>
        </p:blipFill>
        <p:spPr>
          <a:xfrm rot="5400000">
            <a:off x="8047452" y="1948010"/>
            <a:ext cx="658569" cy="8446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6458" t="16714" r="7678" b="17561"/>
          <a:stretch/>
        </p:blipFill>
        <p:spPr>
          <a:xfrm>
            <a:off x="5513905" y="1302177"/>
            <a:ext cx="2495195" cy="1909973"/>
          </a:xfrm>
          <a:prstGeom prst="rect">
            <a:avLst/>
          </a:prstGeom>
        </p:spPr>
      </p:pic>
      <p:pic>
        <p:nvPicPr>
          <p:cNvPr id="16" name="Picture 15" descr="HD:Users:ihoward:Documents:private:MyWork:Papers and Presentations:papers in progress:Inverted pendulum:HIPLabelled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2476220"/>
            <a:ext cx="4810086" cy="307405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Frame 16"/>
          <p:cNvSpPr/>
          <p:nvPr/>
        </p:nvSpPr>
        <p:spPr>
          <a:xfrm>
            <a:off x="782238" y="4953142"/>
            <a:ext cx="250486" cy="35071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>
            <a:off x="3940604" y="5022084"/>
            <a:ext cx="250486" cy="35071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19" name="Frame 18"/>
          <p:cNvSpPr/>
          <p:nvPr/>
        </p:nvSpPr>
        <p:spPr>
          <a:xfrm>
            <a:off x="2365341" y="4870644"/>
            <a:ext cx="250486" cy="35071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4504" y="1853849"/>
            <a:ext cx="3813653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/>
                <a:cs typeface="Arial"/>
              </a:rPr>
              <a:t>Hall sensors activated by neodymium magnet on carriage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615827" y="5061780"/>
            <a:ext cx="1723344" cy="7515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29848" y="2476485"/>
            <a:ext cx="744346" cy="24650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99865" y="5831449"/>
            <a:ext cx="3813653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/>
                <a:cs typeface="Arial"/>
              </a:rPr>
              <a:t>Neodymium magnet on carriage</a:t>
            </a:r>
          </a:p>
        </p:txBody>
      </p:sp>
      <p:cxnSp>
        <p:nvCxnSpPr>
          <p:cNvPr id="24" name="Straight Arrow Connector 23"/>
          <p:cNvCxnSpPr>
            <a:endCxn id="18" idx="0"/>
          </p:cNvCxnSpPr>
          <p:nvPr/>
        </p:nvCxnSpPr>
        <p:spPr>
          <a:xfrm>
            <a:off x="3808141" y="2486504"/>
            <a:ext cx="257706" cy="25355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88904" y="590163"/>
            <a:ext cx="6903400" cy="603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662" dirty="0">
                <a:latin typeface="Arial"/>
                <a:cs typeface="Arial"/>
              </a:rPr>
              <a:t>Sensors need to stop control when pendulum carriage reaches its 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end of travel to the left and to the right</a:t>
            </a:r>
          </a:p>
        </p:txBody>
      </p:sp>
    </p:spTree>
    <p:extLst>
      <p:ext uri="{BB962C8B-B14F-4D97-AF65-F5344CB8AC3E}">
        <p14:creationId xmlns:p14="http://schemas.microsoft.com/office/powerpoint/2010/main" val="15742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 animBg="1"/>
      <p:bldP spid="18" grpId="0" animBg="1"/>
      <p:bldP spid="19" grpId="0" animBg="1"/>
      <p:bldP spid="20" grpId="0"/>
      <p:bldP spid="23" grpId="0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9" y="895064"/>
            <a:ext cx="4244694" cy="569916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Shutdown control using Hall sensor limit switches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791352" y="996448"/>
            <a:ext cx="435264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digital inputs </a:t>
            </a:r>
          </a:p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Use pins that support interrupts</a:t>
            </a:r>
          </a:p>
        </p:txBody>
      </p:sp>
      <p:sp>
        <p:nvSpPr>
          <p:cNvPr id="8" name="Rectangle 7"/>
          <p:cNvSpPr/>
          <p:nvPr/>
        </p:nvSpPr>
        <p:spPr>
          <a:xfrm>
            <a:off x="4791353" y="2647580"/>
            <a:ext cx="4037517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control stop function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91353" y="1935914"/>
            <a:ext cx="2032677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flag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3564" y="3865104"/>
            <a:ext cx="427223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Left sensor callback function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91352" y="5201430"/>
            <a:ext cx="427223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Right sensor callback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32147" y="144021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41559" y="217287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41559" y="280784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41559" y="411442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141559" y="542100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33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633"/>
            <a:ext cx="5769986" cy="5778598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Shutdown control using Hall sensor limit switches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153742" y="2986132"/>
            <a:ext cx="3789503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Use serial interface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53742" y="4861093"/>
            <a:ext cx="3990259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Only perform processing if flag active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53741" y="3888417"/>
            <a:ext cx="287732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Enable processing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153742" y="798582"/>
            <a:ext cx="3897736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Associate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Hall callbacks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with pins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153741" y="2581399"/>
            <a:ext cx="300359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setup function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53741" y="4456759"/>
            <a:ext cx="300359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loop function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53742" y="3343411"/>
            <a:ext cx="3789503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Setup Hall sensors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53741" y="5621503"/>
            <a:ext cx="300359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Processing goes here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538705" y="588501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38705" y="105533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538705" y="287042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538705" y="328754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538705" y="360743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626071" y="415692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626071" y="4673357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626071" y="510351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43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092" y="4235525"/>
            <a:ext cx="8229600" cy="2192630"/>
          </a:xfrm>
        </p:spPr>
        <p:txBody>
          <a:bodyPr>
            <a:normAutofit/>
          </a:bodyPr>
          <a:lstStyle/>
          <a:p>
            <a:r>
              <a:rPr lang="en-US" sz="2215" dirty="0"/>
              <a:t>Generates a relative position signal suitable for positioning tasks</a:t>
            </a:r>
          </a:p>
          <a:p>
            <a:r>
              <a:rPr lang="en-US" sz="2215" dirty="0"/>
              <a:t>Rotation direction recognition</a:t>
            </a:r>
          </a:p>
          <a:p>
            <a:r>
              <a:rPr lang="en-US" sz="2215" dirty="0"/>
              <a:t>Speed information from number of pulses per time unit</a:t>
            </a:r>
          </a:p>
          <a:p>
            <a:r>
              <a:rPr lang="en-US" sz="2215" dirty="0"/>
              <a:t>Standard solution for many applications</a:t>
            </a:r>
          </a:p>
          <a:p>
            <a:r>
              <a:rPr lang="en-US" sz="2215" dirty="0"/>
              <a:t>Single output types only used to determining the speed</a:t>
            </a:r>
          </a:p>
          <a:p>
            <a:endParaRPr lang="en-US" sz="2215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"/>
            <a:ext cx="82296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Digital incremental encoder</a:t>
            </a:r>
            <a:endParaRPr lang="en-US" sz="2954" b="1" dirty="0">
              <a:latin typeface="Arial" charset="0"/>
            </a:endParaRPr>
          </a:p>
        </p:txBody>
      </p:sp>
      <p:pic>
        <p:nvPicPr>
          <p:cNvPr id="9" name="Picture 8" descr="ima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27" y="1253794"/>
            <a:ext cx="3913490" cy="2931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9" y="955002"/>
            <a:ext cx="3091397" cy="3269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5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Read encoder flow chart</a:t>
            </a:r>
          </a:p>
        </p:txBody>
      </p:sp>
      <p:pic>
        <p:nvPicPr>
          <p:cNvPr id="5" name="Picture 4" descr="Encoder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0" y="1693985"/>
            <a:ext cx="8452338" cy="35520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3190" y="5550120"/>
            <a:ext cx="3274102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000000"/>
                </a:solidFill>
                <a:latin typeface="Arial"/>
                <a:cs typeface="Arial"/>
              </a:rPr>
              <a:t>Look at example Arduino program:</a:t>
            </a:r>
          </a:p>
          <a:p>
            <a:pPr algn="l"/>
            <a:r>
              <a:rPr lang="en-US" sz="2215" dirty="0" err="1">
                <a:solidFill>
                  <a:srgbClr val="000000"/>
                </a:solidFill>
                <a:latin typeface="Arial"/>
                <a:cs typeface="Arial"/>
              </a:rPr>
              <a:t>SimpleEncoderTest.ino</a:t>
            </a:r>
            <a:endParaRPr lang="en-US" sz="2215" dirty="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33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3708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incremental encoder test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09" y="1370254"/>
            <a:ext cx="4056185" cy="38920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53229" y="1461440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Include the encoder class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3230" y="3266172"/>
            <a:ext cx="3996125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digital input pins that support interrupts to connect to encoder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53230" y="4713170"/>
            <a:ext cx="3886214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Build the encoder object as global variable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17955" y="168443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17955" y="343060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25559" y="490813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8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53880"/>
            <a:ext cx="7161990" cy="564035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1987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incremental encoder test program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53499" y="1236591"/>
            <a:ext cx="274546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Use serial interface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53498" y="2824155"/>
            <a:ext cx="4025566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100ms delay so doesn’t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run too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fast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53498" y="5806489"/>
            <a:ext cx="383468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Print out angle in radians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53498" y="819199"/>
            <a:ext cx="300359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setup function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353499" y="3598213"/>
            <a:ext cx="377719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Read encode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53498" y="4490732"/>
            <a:ext cx="383468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Print out raw encoder count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353498" y="4097236"/>
            <a:ext cx="3834681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Choose output format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53498" y="2258388"/>
            <a:ext cx="300359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loop function 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691605" y="6068183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825828" y="1073887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825828" y="1489060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25828" y="247815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25828" y="3845782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825828" y="308870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240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1167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incremental encoder test program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65" y="2116277"/>
            <a:ext cx="5436065" cy="366467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7973" y="825189"/>
            <a:ext cx="4084555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215" dirty="0">
                <a:solidFill>
                  <a:srgbClr val="000000"/>
                </a:solidFill>
                <a:latin typeface="Arial"/>
                <a:cs typeface="Arial"/>
              </a:rPr>
              <a:t>Plot output using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193010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:Users:ihoward:Documents:private:MyWork:Papers and Presentations:papers in progress:Inverted pendulum:pendulumUnstable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6117" y="1112179"/>
            <a:ext cx="2982937" cy="419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D:Users:ihoward:Documents:private:MyWork:Papers and Presentations:papers in progress:Inverted pendulum:pendulumOnStand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3443" y="1068368"/>
            <a:ext cx="2905315" cy="442530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4976406" y="5600870"/>
            <a:ext cx="4167595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Pendulum system with the rod shown vertically in its unstable position</a:t>
            </a:r>
            <a:endParaRPr lang="en-GB" sz="1846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26397"/>
            <a:ext cx="4572000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Stand allows the pendulum to rotate freely and avoid collisions.</a:t>
            </a:r>
            <a:r>
              <a:rPr lang="en-GB" sz="1846" dirty="0">
                <a:latin typeface="Arial"/>
                <a:cs typeface="Arial"/>
              </a:rPr>
              <a:t> </a:t>
            </a:r>
            <a:endParaRPr lang="en-US" sz="1846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2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defPPr>
              <a:defRPr lang="en-GB"/>
            </a:defPPr>
            <a:lvl1pPr defTabSz="457200" eaLnBrk="1" latinLnBrk="0" hangingPunct="1">
              <a:buNone/>
              <a:defRPr sz="32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dirty="0"/>
              <a:t>Pendulum system mounted on its aluminum profile stand </a:t>
            </a:r>
          </a:p>
        </p:txBody>
      </p:sp>
    </p:spTree>
    <p:extLst>
      <p:ext uri="{BB962C8B-B14F-4D97-AF65-F5344CB8AC3E}">
        <p14:creationId xmlns:p14="http://schemas.microsoft.com/office/powerpoint/2010/main" val="102156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42590"/>
            <a:ext cx="5722144" cy="1796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Use micro step mode</a:t>
            </a:r>
          </a:p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This implements a gradual transition between pole positions</a:t>
            </a:r>
          </a:p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This leads to smoother operation that full-step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0934" y="2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 err="1"/>
              <a:t>Microstep</a:t>
            </a:r>
            <a:r>
              <a:rPr lang="en-US" sz="3323" b="1" dirty="0"/>
              <a:t> stepper motor control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66898" y="3825663"/>
            <a:ext cx="1658340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 err="1">
                <a:latin typeface="Arial"/>
                <a:cs typeface="Arial"/>
              </a:rPr>
              <a:t>Microstepping</a:t>
            </a:r>
            <a:endParaRPr lang="en-US" sz="1846" dirty="0">
              <a:latin typeface="Arial"/>
              <a:cs typeface="Arial"/>
            </a:endParaRPr>
          </a:p>
        </p:txBody>
      </p:sp>
      <p:pic>
        <p:nvPicPr>
          <p:cNvPr id="11" name="Picture 10" descr="howsteppermotorswork_1273234957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478" y="1223698"/>
            <a:ext cx="2582830" cy="23073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34" y="3464936"/>
            <a:ext cx="4071998" cy="31292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6454"/>
            <a:ext cx="3066960" cy="25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2" y="1494274"/>
            <a:ext cx="3098800" cy="309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934" y="2"/>
            <a:ext cx="8229600" cy="669945"/>
          </a:xfrm>
        </p:spPr>
        <p:txBody>
          <a:bodyPr>
            <a:normAutofit/>
          </a:bodyPr>
          <a:lstStyle/>
          <a:p>
            <a:r>
              <a:rPr lang="en-US" sz="3323" b="1" dirty="0"/>
              <a:t>A4988</a:t>
            </a:r>
            <a:r>
              <a:rPr lang="en-US" sz="3323" dirty="0"/>
              <a:t> </a:t>
            </a:r>
            <a:r>
              <a:rPr lang="en-US" sz="3323" b="1" dirty="0"/>
              <a:t>Stepper Motor Controller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02" y="910688"/>
            <a:ext cx="5208860" cy="31513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930" y="4144945"/>
            <a:ext cx="8097088" cy="3160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Intelligent current control up to 2A</a:t>
            </a:r>
          </a:p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Set stepping mode via control pins </a:t>
            </a:r>
            <a:r>
              <a:rPr lang="mr-IN" sz="2215" dirty="0">
                <a:latin typeface="Arial"/>
                <a:cs typeface="Arial"/>
              </a:rPr>
              <a:t>–</a:t>
            </a:r>
            <a:r>
              <a:rPr lang="en-US" sz="2215" dirty="0">
                <a:latin typeface="Arial"/>
                <a:cs typeface="Arial"/>
              </a:rPr>
              <a:t> set to 4x micro stepping</a:t>
            </a:r>
          </a:p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Simple step and direction control interface</a:t>
            </a:r>
          </a:p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To operate:  Need to generate </a:t>
            </a:r>
          </a:p>
          <a:p>
            <a:pPr lvl="1" algn="l"/>
            <a:r>
              <a:rPr lang="en-US" sz="2215" dirty="0">
                <a:latin typeface="Arial"/>
                <a:cs typeface="Arial"/>
              </a:rPr>
              <a:t>	control pulses (1 pulse per micro step) </a:t>
            </a:r>
          </a:p>
          <a:p>
            <a:pPr lvl="1" algn="l"/>
            <a:r>
              <a:rPr lang="en-US" sz="2215" dirty="0">
                <a:latin typeface="Arial"/>
                <a:cs typeface="Arial"/>
              </a:rPr>
              <a:t>	direction signals (so motor turns in desired direction)</a:t>
            </a:r>
          </a:p>
          <a:p>
            <a:pPr marL="263776" indent="-263776">
              <a:buFont typeface="Arial"/>
              <a:buChar char="•"/>
            </a:pPr>
            <a:r>
              <a:rPr lang="en-US" sz="2215" dirty="0"/>
              <a:t>https://</a:t>
            </a:r>
            <a:r>
              <a:rPr lang="en-US" sz="2215" dirty="0" err="1"/>
              <a:t>www.pololu.com</a:t>
            </a:r>
            <a:r>
              <a:rPr lang="en-US" sz="2215" dirty="0"/>
              <a:t>/product/1182</a:t>
            </a:r>
          </a:p>
          <a:p>
            <a:pPr marL="263776" indent="-263776">
              <a:buFont typeface="Arial"/>
              <a:buChar char="•"/>
            </a:pPr>
            <a:endParaRPr lang="en-US" sz="2215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endParaRPr lang="en-US" sz="2215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03222" y="1709978"/>
            <a:ext cx="1969894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Stepper</a:t>
            </a:r>
            <a:r>
              <a:rPr lang="en-US" sz="1662" b="1" dirty="0"/>
              <a:t> </a:t>
            </a:r>
            <a:r>
              <a:rPr lang="en-US" sz="2215" dirty="0">
                <a:latin typeface="Arial"/>
                <a:cs typeface="Arial"/>
              </a:rPr>
              <a:t>shield</a:t>
            </a:r>
          </a:p>
        </p:txBody>
      </p:sp>
    </p:spTree>
    <p:extLst>
      <p:ext uri="{BB962C8B-B14F-4D97-AF65-F5344CB8AC3E}">
        <p14:creationId xmlns:p14="http://schemas.microsoft.com/office/powerpoint/2010/main" val="47952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/>
              <a:t>CStepper</a:t>
            </a:r>
            <a:r>
              <a:rPr lang="en-US" sz="2954" b="1" dirty="0"/>
              <a:t> velocity control class flow chart</a:t>
            </a:r>
          </a:p>
        </p:txBody>
      </p:sp>
      <p:pic>
        <p:nvPicPr>
          <p:cNvPr id="2" name="Picture 1" descr="CStepp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86" y="1196090"/>
            <a:ext cx="8335108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73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/>
              <a:t>CStepper</a:t>
            </a:r>
            <a:r>
              <a:rPr lang="en-US" sz="2954" b="1" dirty="0"/>
              <a:t> velocity control class flow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56" y="1097973"/>
            <a:ext cx="4796287" cy="53874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3926" y="1840386"/>
            <a:ext cx="4000075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pins used for stepper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143926" y="2765580"/>
            <a:ext cx="3881005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signals variables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143925" y="3604336"/>
            <a:ext cx="368494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Setup digital output pins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43925" y="5221846"/>
            <a:ext cx="3684944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Record this pointer</a:t>
            </a:r>
          </a:p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needed for callback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86305" y="203855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08429" y="2991013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08429" y="377251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508429" y="545763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03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5" y="3656015"/>
            <a:ext cx="6006753" cy="25080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34" y="845778"/>
            <a:ext cx="5130838" cy="241741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0122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/>
              <a:t>CStepper</a:t>
            </a:r>
            <a:r>
              <a:rPr lang="en-US" sz="2954" b="1" dirty="0"/>
              <a:t> velocity control class flow chart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014898" y="1668153"/>
            <a:ext cx="4129103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this pointer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014898" y="2243483"/>
            <a:ext cx="4129103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interrupt service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routine that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will generate pulses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5014898" y="4610409"/>
            <a:ext cx="290358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Setup a timer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14898" y="5017933"/>
            <a:ext cx="4129103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Attach interrupt routine that will be called by timer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86305" y="4834873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86305" y="529889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487227" y="2502573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87227" y="190423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68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/>
              <a:t>CStepper</a:t>
            </a:r>
            <a:r>
              <a:rPr lang="en-US" sz="2954" b="1" dirty="0"/>
              <a:t> velocity control class flow 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64" y="1278855"/>
            <a:ext cx="3495411" cy="4085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17782" y="1303842"/>
            <a:ext cx="427612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Pulse generation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717782" y="2017402"/>
            <a:ext cx="427612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Toggle pulse state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17782" y="2512517"/>
            <a:ext cx="4276120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 err="1">
                <a:solidFill>
                  <a:srgbClr val="FF0000"/>
                </a:solidFill>
                <a:latin typeface="Arial"/>
                <a:cs typeface="Arial"/>
              </a:rPr>
              <a:t>Inc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 or </a:t>
            </a:r>
            <a:r>
              <a:rPr lang="en-US" sz="2215" dirty="0" err="1">
                <a:solidFill>
                  <a:srgbClr val="FF0000"/>
                </a:solidFill>
                <a:latin typeface="Arial"/>
                <a:cs typeface="Arial"/>
              </a:rPr>
              <a:t>dec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 pulse count depending on direction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17782" y="4802730"/>
            <a:ext cx="4276120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Write pulse state to digital output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190111" y="5066882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190111" y="2734582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90111" y="223393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90111" y="159895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09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19" y="895081"/>
            <a:ext cx="2068353" cy="24775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0" y="3573708"/>
            <a:ext cx="5183985" cy="302052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7119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/>
              <a:t>CStepper</a:t>
            </a:r>
            <a:r>
              <a:rPr lang="en-US" sz="2954" b="1" dirty="0"/>
              <a:t> velocity control class flow chart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4626" y="1192685"/>
            <a:ext cx="293710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Enable the stepper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4626" y="2452924"/>
            <a:ext cx="293710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Disable the stepper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8828" y="4224187"/>
            <a:ext cx="2975173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  <a:p>
            <a:pPr algn="l"/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Set stepper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direction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911436" y="142800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150653" y="387190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11436" y="269160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520149" y="485813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85497" y="5774032"/>
            <a:ext cx="2142239" cy="4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 timer period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546460" y="608431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886247" y="3687241"/>
            <a:ext cx="2347927" cy="4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Stepper Function </a:t>
            </a:r>
          </a:p>
        </p:txBody>
      </p:sp>
    </p:spTree>
    <p:extLst>
      <p:ext uri="{BB962C8B-B14F-4D97-AF65-F5344CB8AC3E}">
        <p14:creationId xmlns:p14="http://schemas.microsoft.com/office/powerpoint/2010/main" val="165935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11726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flow chart</a:t>
            </a:r>
          </a:p>
        </p:txBody>
      </p:sp>
      <p:pic>
        <p:nvPicPr>
          <p:cNvPr id="6" name="Picture 5" descr="StepperVelocityTe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747"/>
            <a:ext cx="9144000" cy="49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test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83"/>
          <a:stretch/>
        </p:blipFill>
        <p:spPr>
          <a:xfrm>
            <a:off x="97700" y="945839"/>
            <a:ext cx="5531805" cy="55418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68269" y="1070688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Include the stepper class</a:t>
            </a:r>
          </a:p>
        </p:txBody>
      </p:sp>
      <p:sp>
        <p:nvSpPr>
          <p:cNvPr id="5" name="Rectangle 4"/>
          <p:cNvSpPr/>
          <p:nvPr/>
        </p:nvSpPr>
        <p:spPr>
          <a:xfrm>
            <a:off x="4368270" y="1635778"/>
            <a:ext cx="488485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the movement parameters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68270" y="4123871"/>
            <a:ext cx="3453544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the encoder pins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368270" y="5167920"/>
            <a:ext cx="4875843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Define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stepper </a:t>
            </a:r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motor parameters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270" y="5973689"/>
            <a:ext cx="4875843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Build the velocity control stepper motor object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06267" y="130589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706267" y="190423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840599" y="434046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604434" y="513060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04434" y="597368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05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test program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17"/>
          <a:stretch/>
        </p:blipFill>
        <p:spPr>
          <a:xfrm>
            <a:off x="355222" y="1092328"/>
            <a:ext cx="4323829" cy="52402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08243" y="1307506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Setup serial I/O</a:t>
            </a:r>
          </a:p>
        </p:txBody>
      </p:sp>
      <p:sp>
        <p:nvSpPr>
          <p:cNvPr id="5" name="Rectangle 4"/>
          <p:cNvSpPr/>
          <p:nvPr/>
        </p:nvSpPr>
        <p:spPr>
          <a:xfrm>
            <a:off x="4808243" y="1981026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Setup </a:t>
            </a:r>
            <a:r>
              <a:rPr lang="en-US" sz="2215" dirty="0" smtClean="0">
                <a:solidFill>
                  <a:srgbClr val="FF0000"/>
                </a:solidFill>
                <a:latin typeface="Arial"/>
                <a:cs typeface="Arial"/>
              </a:rPr>
              <a:t>timer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8243" y="2796637"/>
            <a:ext cx="427345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Turn off the steppers to start with</a:t>
            </a:r>
          </a:p>
        </p:txBody>
      </p:sp>
      <p:sp>
        <p:nvSpPr>
          <p:cNvPr id="8" name="Rectangle 7"/>
          <p:cNvSpPr/>
          <p:nvPr/>
        </p:nvSpPr>
        <p:spPr>
          <a:xfrm>
            <a:off x="4808244" y="4233497"/>
            <a:ext cx="4335757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Regularly poll the stepper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4808243" y="4919260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Put in 10ms delay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08243" y="5570513"/>
            <a:ext cx="427345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Regularly poll the command manager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08243" y="849617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setup function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08243" y="3630822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Arduino loop function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011067" y="108820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51380" y="158689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151380" y="222029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151380" y="298229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011067" y="3913629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11067" y="450629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75600" y="521749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11067" y="5911762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8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:Users:ihoward:Documents:private:MyWork:Papers and Presentations:papers in progress:Inverted pendulum:HIPLabelle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022" y="1046495"/>
            <a:ext cx="7852979" cy="503336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Inverted pendulum main components </a:t>
            </a:r>
          </a:p>
        </p:txBody>
      </p:sp>
    </p:spTree>
    <p:extLst>
      <p:ext uri="{BB962C8B-B14F-4D97-AF65-F5344CB8AC3E}">
        <p14:creationId xmlns:p14="http://schemas.microsoft.com/office/powerpoint/2010/main" val="352273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test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85" y="825810"/>
            <a:ext cx="5784558" cy="56275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48585" y="974144"/>
            <a:ext cx="317751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Poll function for command manager</a:t>
            </a:r>
          </a:p>
        </p:txBody>
      </p:sp>
      <p:sp>
        <p:nvSpPr>
          <p:cNvPr id="5" name="Rectangle 4"/>
          <p:cNvSpPr/>
          <p:nvPr/>
        </p:nvSpPr>
        <p:spPr>
          <a:xfrm>
            <a:off x="5448585" y="1649127"/>
            <a:ext cx="2884459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Read and echo back incoming  command</a:t>
            </a:r>
          </a:p>
        </p:txBody>
      </p:sp>
      <p:sp>
        <p:nvSpPr>
          <p:cNvPr id="6" name="Rectangle 5"/>
          <p:cNvSpPr/>
          <p:nvPr/>
        </p:nvSpPr>
        <p:spPr>
          <a:xfrm>
            <a:off x="5448584" y="3197544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Decode the commands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8584" y="4584026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Switch off stepper option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8584" y="5510218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Switch on stepper option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48584" y="3819625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Report help option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97334" y="118736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97334" y="1898561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502134" y="343949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02134" y="409989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71467" y="458402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71467" y="551021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23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3708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test program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00" b="2607"/>
          <a:stretch/>
        </p:blipFill>
        <p:spPr>
          <a:xfrm>
            <a:off x="118408" y="834561"/>
            <a:ext cx="5232769" cy="57596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47118" y="845711"/>
            <a:ext cx="471669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Poll function for stepper speed generation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7118" y="2111277"/>
            <a:ext cx="427345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Calculate current sine wave modulated output velocity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7118" y="3270274"/>
            <a:ext cx="427345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Determine motor direction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7119" y="4974576"/>
            <a:ext cx="4496881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Determine stepper pulse period needed</a:t>
            </a:r>
          </a:p>
        </p:txBody>
      </p:sp>
      <p:sp>
        <p:nvSpPr>
          <p:cNvPr id="9" name="Rectangle 8"/>
          <p:cNvSpPr/>
          <p:nvPr/>
        </p:nvSpPr>
        <p:spPr>
          <a:xfrm>
            <a:off x="4647119" y="5957407"/>
            <a:ext cx="4526118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/>
                <a:cs typeface="Arial"/>
              </a:rPr>
              <a:t>Use the pulse period and direction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994134" y="1068827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875600" y="2271094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19447" y="3238435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19447" y="5103008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119446" y="6142166"/>
            <a:ext cx="1527671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61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35690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stepper velocity control test program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5452999" y="2286602"/>
            <a:ext cx="3691001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Look at example Arduino program:</a:t>
            </a:r>
          </a:p>
          <a:p>
            <a:pPr algn="l"/>
            <a:r>
              <a:rPr lang="en-US" sz="2215" dirty="0" err="1">
                <a:latin typeface="Arial"/>
                <a:cs typeface="Arial"/>
              </a:rPr>
              <a:t>StepperVelocityTest.ino</a:t>
            </a:r>
            <a:endParaRPr lang="en-US" sz="2215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13" y="949141"/>
            <a:ext cx="4714650" cy="36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4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SFC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29" y="737274"/>
            <a:ext cx="6024591" cy="5911134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97119" y="6882"/>
            <a:ext cx="863175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CSFC3 class control flow chart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2519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SFC with observer C++ implementation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557868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8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SFC </a:t>
            </a:r>
            <a:r>
              <a:rPr lang="en-US" sz="3200" b="1" dirty="0">
                <a:latin typeface="Arial" charset="0"/>
              </a:rPr>
              <a:t>with observer C++ </a:t>
            </a:r>
            <a:r>
              <a:rPr lang="en-US" sz="3200" b="1" dirty="0" smtClean="0">
                <a:latin typeface="Arial" charset="0"/>
              </a:rPr>
              <a:t>implementation 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612206"/>
            <a:ext cx="6533176" cy="624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9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7119" y="6882"/>
            <a:ext cx="863175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SFC inverted </a:t>
            </a:r>
            <a:r>
              <a:rPr lang="en-US" sz="3200" b="1" dirty="0"/>
              <a:t>pendulum </a:t>
            </a:r>
            <a:r>
              <a:rPr lang="en-US" sz="3200" b="1" dirty="0" smtClean="0"/>
              <a:t>control flow chart</a:t>
            </a:r>
            <a:endParaRPr lang="en-US" sz="3200" b="1" dirty="0"/>
          </a:p>
        </p:txBody>
      </p:sp>
      <p:pic>
        <p:nvPicPr>
          <p:cNvPr id="5" name="Picture 4" descr="SFCInvPend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7" y="601880"/>
            <a:ext cx="7343867" cy="60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8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1" y="486762"/>
            <a:ext cx="5203924" cy="52039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Arduino </a:t>
            </a:r>
            <a:r>
              <a:rPr lang="en-US" sz="3200" b="1" dirty="0" smtClean="0">
                <a:latin typeface="Arial" charset="0"/>
              </a:rPr>
              <a:t>inverted pendulum state space control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1965" y="536805"/>
            <a:ext cx="3587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Arduino loop function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2024" y="1082691"/>
            <a:ext cx="3587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Read encoder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62024" y="1491644"/>
            <a:ext cx="3587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If system active proceed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62024" y="1968146"/>
            <a:ext cx="59588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If balancing not started </a:t>
            </a:r>
          </a:p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look for start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2024" y="2727955"/>
            <a:ext cx="35877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Else if balancing started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62024" y="3374718"/>
            <a:ext cx="4955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Scale encoder input and get time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2024" y="3976087"/>
            <a:ext cx="4955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Compute </a:t>
            </a:r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FC controller output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62023" y="4501825"/>
            <a:ext cx="53258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Compute pulse period and motor direction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62024" y="5396896"/>
            <a:ext cx="53258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Arial"/>
                <a:cs typeface="Arial"/>
              </a:rPr>
              <a:t>Set desired motor speed and direction 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62024" y="6396335"/>
            <a:ext cx="5325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400" dirty="0" smtClean="0">
                <a:solidFill>
                  <a:srgbClr val="FF0000"/>
                </a:solidFill>
                <a:latin typeface="Arial"/>
                <a:cs typeface="Arial"/>
              </a:rPr>
              <a:t>Regularly service command menu</a:t>
            </a:r>
            <a:endParaRPr lang="en-US" sz="24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1" y="5641261"/>
            <a:ext cx="3704470" cy="122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5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Pendulum drive motor and carriage mechanism</a:t>
            </a:r>
          </a:p>
        </p:txBody>
      </p:sp>
      <p:pic>
        <p:nvPicPr>
          <p:cNvPr id="5" name="Picture 4" descr="HD:Users:ihoward:Documents:private:MyWork:Papers and Presentations:papers in progress:Inverted pendulum:PendulumMotorCarridge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0800000">
            <a:off x="1344664" y="1148829"/>
            <a:ext cx="6585403" cy="4080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287320" y="5486238"/>
            <a:ext cx="8435753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The drive pulley attached to the the stepper motor can be seen on the right and the attachment clamp for the pendulum rod can be seen on the left.</a:t>
            </a:r>
            <a:r>
              <a:rPr lang="en-GB" sz="2215" dirty="0">
                <a:latin typeface="Arial"/>
                <a:cs typeface="Arial"/>
              </a:rPr>
              <a:t> 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02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18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99" y="1762232"/>
            <a:ext cx="5761054" cy="432079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60560" y="23708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Inverted pendulum microcontroller and stepper driver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91282" y="947419"/>
            <a:ext cx="2078299" cy="43319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215" b="1" dirty="0">
                <a:solidFill>
                  <a:srgbClr val="FF0000"/>
                </a:solidFill>
                <a:latin typeface="Arial"/>
                <a:cs typeface="Arial"/>
              </a:rPr>
              <a:t>Arduino Mega 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94859" y="1385835"/>
            <a:ext cx="2059912" cy="172496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990359" y="836887"/>
            <a:ext cx="2801950" cy="7740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15" b="1" dirty="0">
                <a:solidFill>
                  <a:srgbClr val="FF0000"/>
                </a:solidFill>
              </a:rPr>
              <a:t>A4988</a:t>
            </a:r>
            <a:r>
              <a:rPr lang="en-US" sz="2215" dirty="0">
                <a:solidFill>
                  <a:srgbClr val="FF0000"/>
                </a:solidFill>
              </a:rPr>
              <a:t> </a:t>
            </a:r>
            <a:r>
              <a:rPr lang="en-US" sz="2215" b="1" dirty="0">
                <a:solidFill>
                  <a:srgbClr val="FF0000"/>
                </a:solidFill>
              </a:rPr>
              <a:t>Stepper Motor Controller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397451" y="1586803"/>
            <a:ext cx="1373274" cy="1473758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734638" y="5455421"/>
            <a:ext cx="1892440" cy="61964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071606" y="6101090"/>
            <a:ext cx="2582879" cy="43319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215" b="1" dirty="0">
                <a:solidFill>
                  <a:srgbClr val="FF0000"/>
                </a:solidFill>
                <a:latin typeface="Arial"/>
                <a:cs typeface="Arial"/>
              </a:rPr>
              <a:t>Cooling fan on lid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7231" y="3975957"/>
            <a:ext cx="1699656" cy="77405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2215" b="1" dirty="0">
                <a:solidFill>
                  <a:srgbClr val="FF0000"/>
                </a:solidFill>
                <a:latin typeface="Arial"/>
                <a:cs typeface="Arial"/>
              </a:rPr>
              <a:t>USB</a:t>
            </a:r>
          </a:p>
          <a:p>
            <a:r>
              <a:rPr lang="en-US" sz="2215" b="1" dirty="0">
                <a:solidFill>
                  <a:srgbClr val="FF0000"/>
                </a:solidFill>
                <a:latin typeface="Arial"/>
                <a:cs typeface="Arial"/>
              </a:rPr>
              <a:t>connection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105321" y="3060561"/>
            <a:ext cx="1708219" cy="83736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0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2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832" t="21153" r="6075" b="18723"/>
          <a:stretch/>
        </p:blipFill>
        <p:spPr>
          <a:xfrm>
            <a:off x="1799735" y="1404413"/>
            <a:ext cx="6196306" cy="317177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417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Mega connections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84138" y="993765"/>
            <a:ext cx="26670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chemeClr val="tx2">
                    <a:lumMod val="75000"/>
                  </a:schemeClr>
                </a:solidFill>
              </a:rPr>
              <a:t>Digital I/O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72609" y="4734746"/>
            <a:ext cx="22098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chemeClr val="tx2">
                    <a:lumMod val="75000"/>
                  </a:schemeClr>
                </a:solidFill>
              </a:rPr>
              <a:t>Analog inputs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47018" y="4781639"/>
            <a:ext cx="18288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chemeClr val="tx2">
                    <a:lumMod val="75000"/>
                  </a:schemeClr>
                </a:solidFill>
              </a:rPr>
              <a:t>Power outputs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7892" y="2019242"/>
            <a:ext cx="1447800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2" dirty="0">
                <a:solidFill>
                  <a:schemeClr val="tx2">
                    <a:lumMod val="75000"/>
                  </a:schemeClr>
                </a:solidFill>
              </a:rPr>
              <a:t>USB input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971777" y="902624"/>
            <a:ext cx="1524000" cy="4923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2" name="Rounded Rectangle 21"/>
          <p:cNvSpPr/>
          <p:nvPr/>
        </p:nvSpPr>
        <p:spPr>
          <a:xfrm>
            <a:off x="427892" y="1905574"/>
            <a:ext cx="1219200" cy="633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3" name="Rounded Rectangle 22"/>
          <p:cNvSpPr/>
          <p:nvPr/>
        </p:nvSpPr>
        <p:spPr>
          <a:xfrm>
            <a:off x="3447018" y="4640959"/>
            <a:ext cx="1524000" cy="633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4" name="Rounded Rectangle 23"/>
          <p:cNvSpPr/>
          <p:nvPr/>
        </p:nvSpPr>
        <p:spPr>
          <a:xfrm>
            <a:off x="5275818" y="4597176"/>
            <a:ext cx="1524000" cy="633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388429"/>
            <a:ext cx="9144000" cy="1205802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46" dirty="0">
                <a:latin typeface="Arial"/>
                <a:cs typeface="Arial"/>
              </a:rPr>
              <a:t>Encoder attached to DI interrupt pins:       </a:t>
            </a:r>
            <a:r>
              <a:rPr lang="en-US" sz="1846" dirty="0" err="1">
                <a:latin typeface="Arial"/>
                <a:cs typeface="Arial"/>
              </a:rPr>
              <a:t>encoderPinA</a:t>
            </a:r>
            <a:r>
              <a:rPr lang="en-US" sz="1846" dirty="0">
                <a:latin typeface="Arial"/>
                <a:cs typeface="Arial"/>
              </a:rPr>
              <a:t> = 18, </a:t>
            </a:r>
            <a:r>
              <a:rPr lang="en-US" sz="1846" dirty="0" err="1">
                <a:latin typeface="Arial"/>
                <a:cs typeface="Arial"/>
              </a:rPr>
              <a:t>encoderPinB</a:t>
            </a:r>
            <a:r>
              <a:rPr lang="en-US" sz="1846" dirty="0">
                <a:latin typeface="Arial"/>
                <a:cs typeface="Arial"/>
              </a:rPr>
              <a:t> = 19</a:t>
            </a:r>
          </a:p>
          <a:p>
            <a:pPr algn="l"/>
            <a:r>
              <a:rPr lang="en-US" sz="1846" dirty="0">
                <a:latin typeface="Arial"/>
                <a:cs typeface="Arial"/>
              </a:rPr>
              <a:t>Hall sensors attached to DI interrupt pins: </a:t>
            </a:r>
            <a:r>
              <a:rPr lang="en-US" sz="1846" dirty="0" err="1">
                <a:latin typeface="Arial"/>
                <a:cs typeface="Arial"/>
              </a:rPr>
              <a:t>HallSensorLeft</a:t>
            </a:r>
            <a:r>
              <a:rPr lang="en-US" sz="1846" dirty="0">
                <a:latin typeface="Arial"/>
                <a:cs typeface="Arial"/>
              </a:rPr>
              <a:t> = 20, </a:t>
            </a:r>
            <a:r>
              <a:rPr lang="en-US" sz="1846" dirty="0" err="1">
                <a:latin typeface="Arial"/>
                <a:cs typeface="Arial"/>
              </a:rPr>
              <a:t>HallSensorRight</a:t>
            </a:r>
            <a:r>
              <a:rPr lang="en-US" sz="1846" dirty="0">
                <a:latin typeface="Arial"/>
                <a:cs typeface="Arial"/>
              </a:rPr>
              <a:t> = 21</a:t>
            </a:r>
          </a:p>
          <a:p>
            <a:pPr algn="l"/>
            <a:r>
              <a:rPr lang="en-US" sz="1846" dirty="0">
                <a:latin typeface="Arial"/>
                <a:cs typeface="Arial"/>
              </a:rPr>
              <a:t>Stepper controller attached DO  to pins:    </a:t>
            </a:r>
            <a:r>
              <a:rPr lang="en-US" sz="1846" dirty="0" err="1">
                <a:latin typeface="Arial"/>
                <a:cs typeface="Arial"/>
              </a:rPr>
              <a:t>dirPin</a:t>
            </a:r>
            <a:r>
              <a:rPr lang="en-US" sz="1846" dirty="0">
                <a:latin typeface="Arial"/>
                <a:cs typeface="Arial"/>
              </a:rPr>
              <a:t> = 4, </a:t>
            </a:r>
            <a:r>
              <a:rPr lang="en-US" sz="1846" dirty="0" err="1">
                <a:latin typeface="Arial"/>
                <a:cs typeface="Arial"/>
              </a:rPr>
              <a:t>stepPin</a:t>
            </a:r>
            <a:r>
              <a:rPr lang="en-US" sz="1846" dirty="0">
                <a:latin typeface="Arial"/>
                <a:cs typeface="Arial"/>
              </a:rPr>
              <a:t> = 5, </a:t>
            </a:r>
            <a:r>
              <a:rPr lang="en-US" sz="1846" dirty="0" err="1">
                <a:latin typeface="Arial"/>
                <a:cs typeface="Arial"/>
              </a:rPr>
              <a:t>enPin</a:t>
            </a:r>
            <a:r>
              <a:rPr lang="en-US" sz="1846" dirty="0">
                <a:latin typeface="Arial"/>
                <a:cs typeface="Arial"/>
              </a:rPr>
              <a:t> = 6</a:t>
            </a:r>
          </a:p>
        </p:txBody>
      </p:sp>
    </p:spTree>
    <p:extLst>
      <p:ext uri="{BB962C8B-B14F-4D97-AF65-F5344CB8AC3E}">
        <p14:creationId xmlns:p14="http://schemas.microsoft.com/office/powerpoint/2010/main" val="206008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1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047" y="1201296"/>
            <a:ext cx="8229600" cy="546185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						</a:t>
            </a:r>
            <a:r>
              <a:rPr lang="en-US" dirty="0" smtClean="0"/>
              <a:t>		ATmega2560</a:t>
            </a:r>
            <a:r>
              <a:rPr lang="en-US" dirty="0"/>
              <a:t>	</a:t>
            </a:r>
          </a:p>
          <a:p>
            <a:r>
              <a:rPr lang="en-US" dirty="0"/>
              <a:t>Operating Voltage					</a:t>
            </a:r>
            <a:r>
              <a:rPr lang="en-US" dirty="0" smtClean="0"/>
              <a:t>			5V</a:t>
            </a:r>
            <a:r>
              <a:rPr lang="en-US" dirty="0"/>
              <a:t>	</a:t>
            </a:r>
          </a:p>
          <a:p>
            <a:r>
              <a:rPr lang="en-US" dirty="0"/>
              <a:t>Input Voltage (recommended)				</a:t>
            </a:r>
            <a:r>
              <a:rPr lang="en-US" dirty="0" smtClean="0"/>
              <a:t>		7</a:t>
            </a:r>
            <a:r>
              <a:rPr lang="en-US" dirty="0"/>
              <a:t>-12V	</a:t>
            </a:r>
          </a:p>
          <a:p>
            <a:r>
              <a:rPr lang="en-US" dirty="0" smtClean="0"/>
              <a:t>Power via </a:t>
            </a:r>
            <a:r>
              <a:rPr lang="en-US" dirty="0"/>
              <a:t>the USB connection 	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Digital I/O Pins		</a:t>
            </a:r>
            <a:r>
              <a:rPr lang="en-US" dirty="0" smtClean="0"/>
              <a:t>						54 </a:t>
            </a:r>
          </a:p>
          <a:p>
            <a:r>
              <a:rPr lang="en-US" dirty="0"/>
              <a:t>Digital I/O </a:t>
            </a:r>
            <a:r>
              <a:rPr lang="en-US" dirty="0" smtClean="0"/>
              <a:t>Pins which provide </a:t>
            </a:r>
            <a:r>
              <a:rPr lang="en-US" dirty="0"/>
              <a:t>PWM </a:t>
            </a:r>
            <a:r>
              <a:rPr lang="en-US" dirty="0" smtClean="0"/>
              <a:t>output</a:t>
            </a:r>
            <a:r>
              <a:rPr lang="en-US" dirty="0"/>
              <a:t>		</a:t>
            </a:r>
            <a:r>
              <a:rPr lang="en-US" dirty="0" smtClean="0"/>
              <a:t>	15 </a:t>
            </a:r>
            <a:endParaRPr lang="en-US" dirty="0"/>
          </a:p>
          <a:p>
            <a:r>
              <a:rPr lang="en-US" dirty="0"/>
              <a:t>Digital I/O Pins which provide </a:t>
            </a:r>
            <a:r>
              <a:rPr lang="en-US" dirty="0" smtClean="0"/>
              <a:t>interrupts</a:t>
            </a:r>
            <a:r>
              <a:rPr lang="en-US" dirty="0"/>
              <a:t>			</a:t>
            </a:r>
            <a:r>
              <a:rPr lang="en-US" dirty="0" smtClean="0"/>
              <a:t>	6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Analog </a:t>
            </a:r>
            <a:r>
              <a:rPr lang="en-US" dirty="0"/>
              <a:t>Input Pins					</a:t>
            </a:r>
            <a:r>
              <a:rPr lang="en-US" dirty="0" smtClean="0"/>
              <a:t>			16</a:t>
            </a:r>
            <a:r>
              <a:rPr lang="en-US" dirty="0"/>
              <a:t>	</a:t>
            </a:r>
          </a:p>
          <a:p>
            <a:r>
              <a:rPr lang="en-US" sz="3046" dirty="0"/>
              <a:t>DC Current per I/O Pin							40 mA	</a:t>
            </a:r>
          </a:p>
          <a:p>
            <a:r>
              <a:rPr lang="en-US" sz="3046" dirty="0"/>
              <a:t>DC Current for 3.3V Pin							50 mA</a:t>
            </a:r>
          </a:p>
          <a:p>
            <a:r>
              <a:rPr lang="en-US" sz="3046" dirty="0"/>
              <a:t>Operate at 5 volts</a:t>
            </a:r>
          </a:p>
          <a:p>
            <a:r>
              <a:rPr lang="en-US" sz="3046" dirty="0"/>
              <a:t>Pins have internal pull-up resistor (disconnected by default) of 20-50 </a:t>
            </a:r>
            <a:r>
              <a:rPr lang="en-US" sz="3046" dirty="0" err="1"/>
              <a:t>kOhms</a:t>
            </a:r>
            <a:endParaRPr lang="en-US" sz="3046" dirty="0"/>
          </a:p>
          <a:p>
            <a:endParaRPr lang="en-US" dirty="0"/>
          </a:p>
          <a:p>
            <a:r>
              <a:rPr lang="en-US" dirty="0"/>
              <a:t>Flash Memory	</a:t>
            </a:r>
            <a:r>
              <a:rPr lang="en-US" dirty="0" smtClean="0"/>
              <a:t>(</a:t>
            </a:r>
            <a:r>
              <a:rPr lang="en-US" dirty="0"/>
              <a:t>of which 0.5 KB used by </a:t>
            </a:r>
            <a:r>
              <a:rPr lang="en-US" dirty="0" err="1" smtClean="0"/>
              <a:t>bootloader</a:t>
            </a:r>
            <a:r>
              <a:rPr lang="en-US" dirty="0" smtClean="0"/>
              <a:t>)	256KB </a:t>
            </a:r>
          </a:p>
          <a:p>
            <a:r>
              <a:rPr lang="en-US" dirty="0" smtClean="0"/>
              <a:t>SRAM										8 KB 	</a:t>
            </a:r>
          </a:p>
          <a:p>
            <a:r>
              <a:rPr lang="en-US" dirty="0" smtClean="0"/>
              <a:t>EEPROM</a:t>
            </a:r>
            <a:r>
              <a:rPr lang="en-US" dirty="0"/>
              <a:t>						</a:t>
            </a:r>
            <a:r>
              <a:rPr lang="en-US" dirty="0" smtClean="0"/>
              <a:t>			4 </a:t>
            </a:r>
            <a:r>
              <a:rPr lang="en-US" dirty="0"/>
              <a:t>KB 	</a:t>
            </a:r>
          </a:p>
          <a:p>
            <a:r>
              <a:rPr lang="en-US" dirty="0"/>
              <a:t>Clock Speed						</a:t>
            </a:r>
            <a:r>
              <a:rPr lang="en-US" dirty="0" smtClean="0"/>
              <a:t>			16 </a:t>
            </a:r>
            <a:r>
              <a:rPr lang="en-US" dirty="0"/>
              <a:t>MHz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Arduino Mega 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6141084" y="1640756"/>
            <a:ext cx="2801950" cy="11149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215" b="1" dirty="0">
                <a:solidFill>
                  <a:srgbClr val="FF0000"/>
                </a:solidFill>
              </a:rPr>
              <a:t>Reason we need Mega and cannot use Uno</a:t>
            </a:r>
            <a:endParaRPr lang="en-US" sz="2215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660571" y="2742365"/>
            <a:ext cx="1758462" cy="468923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ame 7"/>
          <p:cNvSpPr/>
          <p:nvPr/>
        </p:nvSpPr>
        <p:spPr>
          <a:xfrm>
            <a:off x="5453294" y="3030963"/>
            <a:ext cx="250486" cy="350718"/>
          </a:xfrm>
          <a:prstGeom prst="fram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254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rduino mainwindow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977" y="1152847"/>
            <a:ext cx="4495800" cy="4966630"/>
          </a:xfrm>
        </p:spPr>
      </p:pic>
      <p:sp>
        <p:nvSpPr>
          <p:cNvPr id="5" name="TextBox 4"/>
          <p:cNvSpPr txBox="1"/>
          <p:nvPr/>
        </p:nvSpPr>
        <p:spPr>
          <a:xfrm>
            <a:off x="4922016" y="871647"/>
            <a:ext cx="4069383" cy="418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215" dirty="0"/>
              <a:t>Open the </a:t>
            </a:r>
            <a:r>
              <a:rPr lang="en-US" sz="2215" dirty="0" err="1"/>
              <a:t>Arduino</a:t>
            </a:r>
            <a:r>
              <a:rPr lang="en-US" sz="2215" dirty="0"/>
              <a:t> main window shown on the left</a:t>
            </a:r>
          </a:p>
          <a:p>
            <a:pPr marL="316531" indent="-316531">
              <a:buFont typeface="Arial"/>
              <a:buChar char="•"/>
            </a:pPr>
            <a:endParaRPr lang="en-US" sz="2215" dirty="0"/>
          </a:p>
          <a:p>
            <a:pPr marL="316531" indent="-316531">
              <a:buFont typeface="Arial"/>
              <a:buChar char="•"/>
            </a:pPr>
            <a:r>
              <a:rPr lang="en-US" sz="2215" dirty="0"/>
              <a:t>Download is available  at </a:t>
            </a:r>
            <a:r>
              <a:rPr lang="en-US" sz="2215" dirty="0">
                <a:hlinkClick r:id="rId3"/>
              </a:rPr>
              <a:t>www.arduino.cc </a:t>
            </a:r>
            <a:endParaRPr lang="en-US" sz="2215" dirty="0"/>
          </a:p>
          <a:p>
            <a:pPr marL="316531" indent="-316531">
              <a:buFont typeface="Arial"/>
              <a:buChar char="•"/>
            </a:pPr>
            <a:endParaRPr lang="en-US" sz="2215" dirty="0"/>
          </a:p>
          <a:p>
            <a:pPr marL="316531" indent="-316531">
              <a:buFont typeface="Arial"/>
              <a:buChar char="•"/>
            </a:pPr>
            <a:r>
              <a:rPr lang="en-US" sz="2215" dirty="0"/>
              <a:t>Use a USB A to B cable to plug you computer into the Arduino</a:t>
            </a:r>
          </a:p>
          <a:p>
            <a:pPr marL="316531" indent="-316531">
              <a:buFont typeface="Arial"/>
              <a:buChar char="•"/>
            </a:pPr>
            <a:endParaRPr lang="en-US" sz="2215" dirty="0"/>
          </a:p>
          <a:p>
            <a:pPr marL="316531" indent="-316531">
              <a:buFont typeface="Arial"/>
              <a:buChar char="•"/>
            </a:pPr>
            <a:r>
              <a:rPr lang="en-US" sz="2215" dirty="0"/>
              <a:t>Setup the port connection</a:t>
            </a:r>
          </a:p>
          <a:p>
            <a:pPr marL="316531" indent="-316531">
              <a:buFont typeface="Arial"/>
              <a:buChar char="•"/>
            </a:pPr>
            <a:endParaRPr lang="en-US" sz="2215" dirty="0"/>
          </a:p>
          <a:p>
            <a:pPr marL="316531" indent="-316531">
              <a:buFont typeface="Arial"/>
              <a:buChar char="•"/>
            </a:pPr>
            <a:r>
              <a:rPr lang="en-US" sz="2215" dirty="0"/>
              <a:t>Setup the board type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7119" y="2"/>
            <a:ext cx="863175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/>
              <a:t>How to start coding: Software setup</a:t>
            </a:r>
          </a:p>
        </p:txBody>
      </p:sp>
      <p:sp>
        <p:nvSpPr>
          <p:cNvPr id="7" name="Rectangle 6"/>
          <p:cNvSpPr/>
          <p:nvPr/>
        </p:nvSpPr>
        <p:spPr>
          <a:xfrm>
            <a:off x="753266" y="3327499"/>
            <a:ext cx="3104196" cy="603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323" dirty="0">
                <a:solidFill>
                  <a:srgbClr val="FF0000"/>
                </a:solidFill>
              </a:rPr>
              <a:t>Editor input area</a:t>
            </a:r>
          </a:p>
        </p:txBody>
      </p:sp>
    </p:spTree>
    <p:extLst>
      <p:ext uri="{BB962C8B-B14F-4D97-AF65-F5344CB8AC3E}">
        <p14:creationId xmlns:p14="http://schemas.microsoft.com/office/powerpoint/2010/main" val="68184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1227</Words>
  <Application>Microsoft Macintosh PowerPoint</Application>
  <PresentationFormat>On-screen Show (4:3)</PresentationFormat>
  <Paragraphs>255</Paragraphs>
  <Slides>47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ROCO218: Control Engineering Dr Ian Howard  Lecture 8  Real inverted pendulum practical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8  Simple Arduino example programs implementing functionality needed  to control the inverted pendulum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A4988 Stepper Motor Controller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271</cp:revision>
  <cp:lastPrinted>2018-02-06T16:55:13Z</cp:lastPrinted>
  <dcterms:created xsi:type="dcterms:W3CDTF">2017-02-03T03:59:45Z</dcterms:created>
  <dcterms:modified xsi:type="dcterms:W3CDTF">2018-04-15T16:40:58Z</dcterms:modified>
</cp:coreProperties>
</file>